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85" r:id="rId3"/>
    <p:sldId id="261" r:id="rId4"/>
    <p:sldId id="284" r:id="rId5"/>
    <p:sldId id="278" r:id="rId6"/>
    <p:sldId id="274" r:id="rId7"/>
    <p:sldId id="258" r:id="rId8"/>
    <p:sldId id="286" r:id="rId9"/>
    <p:sldId id="263" r:id="rId10"/>
    <p:sldId id="264" r:id="rId11"/>
    <p:sldId id="265" r:id="rId12"/>
    <p:sldId id="280" r:id="rId13"/>
    <p:sldId id="281" r:id="rId14"/>
    <p:sldId id="271" r:id="rId15"/>
    <p:sldId id="276" r:id="rId16"/>
    <p:sldId id="256" r:id="rId17"/>
    <p:sldId id="267" r:id="rId18"/>
    <p:sldId id="266" r:id="rId19"/>
    <p:sldId id="277" r:id="rId20"/>
    <p:sldId id="260" r:id="rId21"/>
    <p:sldId id="282" r:id="rId22"/>
    <p:sldId id="279" r:id="rId23"/>
    <p:sldId id="283" r:id="rId24"/>
    <p:sldId id="272" r:id="rId25"/>
    <p:sldId id="262" r:id="rId26"/>
    <p:sldId id="268" r:id="rId27"/>
    <p:sldId id="269" r:id="rId28"/>
    <p:sldId id="270" r:id="rId29"/>
  </p:sldIdLst>
  <p:sldSz cx="9144000" cy="6858000" type="screen4x3"/>
  <p:notesSz cx="7077075"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38" autoAdjust="0"/>
  </p:normalViewPr>
  <p:slideViewPr>
    <p:cSldViewPr>
      <p:cViewPr varScale="1">
        <p:scale>
          <a:sx n="83" d="100"/>
          <a:sy n="83" d="100"/>
        </p:scale>
        <p:origin x="-158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960244-DE9C-4CEC-A222-6EFC39F5F576}" type="datetimeFigureOut">
              <a:rPr lang="en-US" smtClean="0"/>
              <a:pPr/>
              <a:t>3/2/2011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8B858-E915-4BFA-8DA7-EB05D6879EA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960244-DE9C-4CEC-A222-6EFC39F5F576}" type="datetimeFigureOut">
              <a:rPr lang="en-US" smtClean="0"/>
              <a:pPr/>
              <a:t>3/2/2011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8B858-E915-4BFA-8DA7-EB05D6879EA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960244-DE9C-4CEC-A222-6EFC39F5F576}" type="datetimeFigureOut">
              <a:rPr lang="en-US" smtClean="0"/>
              <a:pPr/>
              <a:t>3/2/2011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8B858-E915-4BFA-8DA7-EB05D6879EA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960244-DE9C-4CEC-A222-6EFC39F5F576}" type="datetimeFigureOut">
              <a:rPr lang="en-US" smtClean="0"/>
              <a:pPr/>
              <a:t>3/2/2011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8B858-E915-4BFA-8DA7-EB05D6879EA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960244-DE9C-4CEC-A222-6EFC39F5F576}" type="datetimeFigureOut">
              <a:rPr lang="en-US" smtClean="0"/>
              <a:pPr/>
              <a:t>3/2/2011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8B858-E915-4BFA-8DA7-EB05D6879EA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960244-DE9C-4CEC-A222-6EFC39F5F576}" type="datetimeFigureOut">
              <a:rPr lang="en-US" smtClean="0"/>
              <a:pPr/>
              <a:t>3/2/2011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8B858-E915-4BFA-8DA7-EB05D6879EA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960244-DE9C-4CEC-A222-6EFC39F5F576}" type="datetimeFigureOut">
              <a:rPr lang="en-US" smtClean="0"/>
              <a:pPr/>
              <a:t>3/2/2011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8B858-E915-4BFA-8DA7-EB05D6879EA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960244-DE9C-4CEC-A222-6EFC39F5F576}" type="datetimeFigureOut">
              <a:rPr lang="en-US" smtClean="0"/>
              <a:pPr/>
              <a:t>3/2/2011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8B858-E915-4BFA-8DA7-EB05D6879EA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0244-DE9C-4CEC-A222-6EFC39F5F576}" type="datetimeFigureOut">
              <a:rPr lang="en-US" smtClean="0"/>
              <a:pPr/>
              <a:t>3/2/2011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8B858-E915-4BFA-8DA7-EB05D6879EA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960244-DE9C-4CEC-A222-6EFC39F5F576}" type="datetimeFigureOut">
              <a:rPr lang="en-US" smtClean="0"/>
              <a:pPr/>
              <a:t>3/2/2011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8B858-E915-4BFA-8DA7-EB05D6879EA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960244-DE9C-4CEC-A222-6EFC39F5F576}" type="datetimeFigureOut">
              <a:rPr lang="en-US" smtClean="0"/>
              <a:pPr/>
              <a:t>3/2/2011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8B858-E915-4BFA-8DA7-EB05D6879EA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960244-DE9C-4CEC-A222-6EFC39F5F576}" type="datetimeFigureOut">
              <a:rPr lang="en-US" smtClean="0"/>
              <a:pPr/>
              <a:t>3/2/2011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8B858-E915-4BFA-8DA7-EB05D6879EA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nationaljournal.com/reporters/bio/44"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email"/>
          <a:srcRect/>
          <a:stretch>
            <a:fillRect/>
          </a:stretch>
        </p:blipFill>
        <p:spPr bwMode="auto">
          <a:xfrm>
            <a:off x="0" y="-3380"/>
            <a:ext cx="6549971" cy="6861380"/>
          </a:xfrm>
          <a:prstGeom prst="rect">
            <a:avLst/>
          </a:prstGeom>
          <a:noFill/>
          <a:ln w="9525">
            <a:noFill/>
            <a:miter lim="800000"/>
            <a:headEnd/>
            <a:tailEnd/>
          </a:ln>
        </p:spPr>
      </p:pic>
      <p:sp>
        <p:nvSpPr>
          <p:cNvPr id="3" name="TextBox 2"/>
          <p:cNvSpPr txBox="1"/>
          <p:nvPr/>
        </p:nvSpPr>
        <p:spPr>
          <a:xfrm>
            <a:off x="3730571" y="457200"/>
            <a:ext cx="2743200" cy="830997"/>
          </a:xfrm>
          <a:prstGeom prst="rect">
            <a:avLst/>
          </a:prstGeom>
          <a:noFill/>
        </p:spPr>
        <p:txBody>
          <a:bodyPr wrap="square" rtlCol="0">
            <a:spAutoFit/>
          </a:bodyPr>
          <a:lstStyle/>
          <a:p>
            <a:r>
              <a:rPr lang="en-US" sz="1200" b="1" dirty="0" smtClean="0">
                <a:solidFill>
                  <a:schemeClr val="bg1"/>
                </a:solidFill>
                <a:latin typeface="Arial" pitchFamily="34" charset="0"/>
                <a:cs typeface="Arial" pitchFamily="34" charset="0"/>
              </a:rPr>
              <a:t>White pathways are too deep for Hyrail deployment and will require an alternative mode of transport, i.e., hydrogen ferry service, etc.</a:t>
            </a:r>
            <a:endParaRPr lang="en-US" sz="1200" b="1" dirty="0">
              <a:solidFill>
                <a:schemeClr val="bg1"/>
              </a:solidFill>
              <a:latin typeface="Arial" pitchFamily="34" charset="0"/>
              <a:cs typeface="Arial" pitchFamily="34" charset="0"/>
            </a:endParaRPr>
          </a:p>
        </p:txBody>
      </p:sp>
      <p:cxnSp>
        <p:nvCxnSpPr>
          <p:cNvPr id="5" name="Straight Arrow Connector 4"/>
          <p:cNvCxnSpPr/>
          <p:nvPr/>
        </p:nvCxnSpPr>
        <p:spPr>
          <a:xfrm rot="10800000" flipV="1">
            <a:off x="3120973" y="1295402"/>
            <a:ext cx="838199" cy="60959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3806771" y="1752600"/>
            <a:ext cx="2057400" cy="1143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781800" y="381000"/>
            <a:ext cx="2057400" cy="738664"/>
          </a:xfrm>
          <a:prstGeom prst="rect">
            <a:avLst/>
          </a:prstGeom>
          <a:noFill/>
        </p:spPr>
        <p:txBody>
          <a:bodyPr wrap="square" rtlCol="0">
            <a:spAutoFit/>
          </a:bodyPr>
          <a:lstStyle/>
          <a:p>
            <a:pPr algn="ctr"/>
            <a:r>
              <a:rPr lang="en-US" sz="1400" b="1" dirty="0" smtClean="0">
                <a:latin typeface="Arial" pitchFamily="34" charset="0"/>
                <a:cs typeface="Arial" pitchFamily="34" charset="0"/>
              </a:rPr>
              <a:t>Mass Transit </a:t>
            </a:r>
          </a:p>
          <a:p>
            <a:pPr algn="ctr"/>
            <a:r>
              <a:rPr lang="en-US" sz="1400" b="1" dirty="0" smtClean="0">
                <a:latin typeface="Arial" pitchFamily="34" charset="0"/>
                <a:cs typeface="Arial" pitchFamily="34" charset="0"/>
              </a:rPr>
              <a:t>and </a:t>
            </a:r>
          </a:p>
          <a:p>
            <a:pPr algn="ctr"/>
            <a:r>
              <a:rPr lang="en-US" sz="1400" b="1" dirty="0" smtClean="0">
                <a:latin typeface="Arial" pitchFamily="34" charset="0"/>
                <a:cs typeface="Arial" pitchFamily="34" charset="0"/>
              </a:rPr>
              <a:t>Public Infrastructure</a:t>
            </a:r>
            <a:endParaRPr lang="en-US" sz="1400" b="1" dirty="0">
              <a:latin typeface="Arial" pitchFamily="34" charset="0"/>
              <a:cs typeface="Arial" pitchFamily="34" charset="0"/>
            </a:endParaRPr>
          </a:p>
        </p:txBody>
      </p:sp>
      <p:sp>
        <p:nvSpPr>
          <p:cNvPr id="22" name="TextBox 21"/>
          <p:cNvSpPr txBox="1"/>
          <p:nvPr/>
        </p:nvSpPr>
        <p:spPr>
          <a:xfrm>
            <a:off x="6629400" y="1371600"/>
            <a:ext cx="2362200" cy="4154984"/>
          </a:xfrm>
          <a:prstGeom prst="rect">
            <a:avLst/>
          </a:prstGeom>
          <a:noFill/>
        </p:spPr>
        <p:txBody>
          <a:bodyPr wrap="square" rtlCol="0">
            <a:spAutoFit/>
          </a:bodyPr>
          <a:lstStyle/>
          <a:p>
            <a:r>
              <a:rPr lang="en-US" sz="1200" dirty="0" smtClean="0">
                <a:latin typeface="Arial" pitchFamily="34" charset="0"/>
                <a:cs typeface="Arial" pitchFamily="34" charset="0"/>
              </a:rPr>
              <a:t>Solar and Hydrogen powered High Speed Elevated Mag-Lev with embedded public utilities conduit that houses;</a:t>
            </a:r>
          </a:p>
          <a:p>
            <a:endParaRPr lang="en-US" sz="1200" dirty="0" smtClean="0">
              <a:latin typeface="Arial" pitchFamily="34" charset="0"/>
              <a:cs typeface="Arial" pitchFamily="34" charset="0"/>
            </a:endParaRPr>
          </a:p>
          <a:p>
            <a:pPr>
              <a:buFont typeface="Arial" pitchFamily="34" charset="0"/>
              <a:buChar char="•"/>
            </a:pPr>
            <a:r>
              <a:rPr lang="en-US" sz="1200" dirty="0" smtClean="0">
                <a:latin typeface="Arial" pitchFamily="34" charset="0"/>
                <a:cs typeface="Arial" pitchFamily="34" charset="0"/>
              </a:rPr>
              <a:t>Super Conducting Cable for distribution of electricity</a:t>
            </a:r>
          </a:p>
          <a:p>
            <a:endParaRPr lang="en-US" sz="1200" dirty="0" smtClean="0">
              <a:latin typeface="Arial" pitchFamily="34" charset="0"/>
              <a:cs typeface="Arial" pitchFamily="34" charset="0"/>
            </a:endParaRPr>
          </a:p>
          <a:p>
            <a:pPr>
              <a:buFont typeface="Arial" pitchFamily="34" charset="0"/>
              <a:buChar char="•"/>
            </a:pPr>
            <a:r>
              <a:rPr lang="en-US" sz="1200" dirty="0" smtClean="0">
                <a:latin typeface="Arial" pitchFamily="34" charset="0"/>
                <a:cs typeface="Arial" pitchFamily="34" charset="0"/>
              </a:rPr>
              <a:t>High density fiber optics for communications and internet</a:t>
            </a:r>
          </a:p>
          <a:p>
            <a:endParaRPr lang="en-US" sz="1200" dirty="0" smtClean="0">
              <a:latin typeface="Arial" pitchFamily="34" charset="0"/>
              <a:cs typeface="Arial" pitchFamily="34" charset="0"/>
            </a:endParaRPr>
          </a:p>
          <a:p>
            <a:pPr>
              <a:buFont typeface="Arial" pitchFamily="34" charset="0"/>
              <a:buChar char="•"/>
            </a:pPr>
            <a:r>
              <a:rPr lang="en-US" sz="1200" dirty="0" smtClean="0">
                <a:latin typeface="Arial" pitchFamily="34" charset="0"/>
                <a:cs typeface="Arial" pitchFamily="34" charset="0"/>
              </a:rPr>
              <a:t>Conduit with the ability to flow liquid and/or vapor fuels.</a:t>
            </a:r>
          </a:p>
          <a:p>
            <a:endParaRPr lang="en-US" sz="1200" dirty="0" smtClean="0">
              <a:latin typeface="Arial" pitchFamily="34" charset="0"/>
              <a:cs typeface="Arial" pitchFamily="34" charset="0"/>
            </a:endParaRPr>
          </a:p>
          <a:p>
            <a:pPr>
              <a:buFont typeface="Arial" pitchFamily="34" charset="0"/>
              <a:buChar char="•"/>
            </a:pPr>
            <a:r>
              <a:rPr lang="en-US" sz="1200" dirty="0" smtClean="0">
                <a:latin typeface="Arial" pitchFamily="34" charset="0"/>
                <a:cs typeface="Arial" pitchFamily="34" charset="0"/>
              </a:rPr>
              <a:t>Produces one megawatt of electrical power per solar hour per mile.</a:t>
            </a:r>
          </a:p>
          <a:p>
            <a:pPr>
              <a:buFont typeface="Arial" pitchFamily="34" charset="0"/>
              <a:buChar char="•"/>
            </a:pPr>
            <a:endParaRPr lang="en-US" sz="1200" dirty="0" smtClean="0">
              <a:latin typeface="Arial" pitchFamily="34" charset="0"/>
              <a:cs typeface="Arial" pitchFamily="34" charset="0"/>
            </a:endParaRPr>
          </a:p>
          <a:p>
            <a:pPr>
              <a:buFont typeface="Arial" pitchFamily="34" charset="0"/>
              <a:buChar char="•"/>
            </a:pPr>
            <a:r>
              <a:rPr lang="en-US" sz="1200" dirty="0" smtClean="0">
                <a:latin typeface="Arial" pitchFamily="34" charset="0"/>
                <a:cs typeface="Arial" pitchFamily="34" charset="0"/>
              </a:rPr>
              <a:t>Only uses about half the energy it creates for operation of transit system and sub systems.</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srcRect/>
          <a:stretch>
            <a:fillRect/>
          </a:stretch>
        </p:blipFill>
        <p:spPr bwMode="auto">
          <a:xfrm>
            <a:off x="1" y="0"/>
            <a:ext cx="9143999" cy="118334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email"/>
          <a:srcRect/>
          <a:stretch>
            <a:fillRect/>
          </a:stretch>
        </p:blipFill>
        <p:spPr bwMode="auto">
          <a:xfrm>
            <a:off x="0" y="0"/>
            <a:ext cx="9144000" cy="3920630"/>
          </a:xfrm>
          <a:prstGeom prst="rect">
            <a:avLst/>
          </a:prstGeom>
          <a:noFill/>
          <a:ln w="9525">
            <a:noFill/>
            <a:miter lim="800000"/>
            <a:headEnd/>
            <a:tailEnd/>
          </a:ln>
        </p:spPr>
      </p:pic>
      <p:sp>
        <p:nvSpPr>
          <p:cNvPr id="5" name="TextBox 4"/>
          <p:cNvSpPr txBox="1"/>
          <p:nvPr/>
        </p:nvSpPr>
        <p:spPr>
          <a:xfrm>
            <a:off x="7162800" y="4267200"/>
            <a:ext cx="1524000" cy="307777"/>
          </a:xfrm>
          <a:prstGeom prst="rect">
            <a:avLst/>
          </a:prstGeom>
          <a:noFill/>
        </p:spPr>
        <p:txBody>
          <a:bodyPr wrap="square" rtlCol="0">
            <a:spAutoFit/>
          </a:bodyPr>
          <a:lstStyle/>
          <a:p>
            <a:r>
              <a:rPr lang="en-US" sz="1400" dirty="0" smtClean="0">
                <a:latin typeface="Arial" pitchFamily="34" charset="0"/>
                <a:cs typeface="Arial" pitchFamily="34" charset="0"/>
              </a:rPr>
              <a:t>12 mi. / 19.4 km.</a:t>
            </a:r>
            <a:endParaRPr lang="en-US" sz="1400" dirty="0">
              <a:latin typeface="Arial" pitchFamily="34" charset="0"/>
              <a:cs typeface="Arial" pitchFamily="34" charset="0"/>
            </a:endParaRPr>
          </a:p>
        </p:txBody>
      </p:sp>
      <p:pic>
        <p:nvPicPr>
          <p:cNvPr id="6147" name="Picture 3"/>
          <p:cNvPicPr>
            <a:picLocks noChangeAspect="1" noChangeArrowheads="1"/>
          </p:cNvPicPr>
          <p:nvPr/>
        </p:nvPicPr>
        <p:blipFill>
          <a:blip r:embed="rId3" cstate="email"/>
          <a:srcRect/>
          <a:stretch>
            <a:fillRect/>
          </a:stretch>
        </p:blipFill>
        <p:spPr bwMode="auto">
          <a:xfrm>
            <a:off x="152400" y="2971800"/>
            <a:ext cx="4513006" cy="914400"/>
          </a:xfrm>
          <a:prstGeom prst="rect">
            <a:avLst/>
          </a:prstGeom>
          <a:noFill/>
          <a:ln w="9525">
            <a:noFill/>
            <a:miter lim="800000"/>
            <a:headEnd/>
            <a:tailEnd/>
          </a:ln>
        </p:spPr>
      </p:pic>
      <p:cxnSp>
        <p:nvCxnSpPr>
          <p:cNvPr id="8" name="Straight Arrow Connector 7"/>
          <p:cNvCxnSpPr/>
          <p:nvPr/>
        </p:nvCxnSpPr>
        <p:spPr>
          <a:xfrm rot="5400000">
            <a:off x="685800" y="2667000"/>
            <a:ext cx="533400" cy="76200"/>
          </a:xfrm>
          <a:prstGeom prst="straightConnector1">
            <a:avLst/>
          </a:prstGeom>
          <a:ln w="38100">
            <a:gradFill>
              <a:gsLst>
                <a:gs pos="0">
                  <a:srgbClr val="03D4A8"/>
                </a:gs>
                <a:gs pos="25000">
                  <a:srgbClr val="21D6E0"/>
                </a:gs>
                <a:gs pos="75000">
                  <a:srgbClr val="0087E6"/>
                </a:gs>
                <a:gs pos="100000">
                  <a:srgbClr val="005CBF"/>
                </a:gs>
              </a:gsLst>
              <a:lin ang="5400000" scaled="0"/>
            </a:gradFill>
            <a:tailEnd type="arrow"/>
          </a:ln>
        </p:spPr>
        <p:style>
          <a:lnRef idx="1">
            <a:schemeClr val="accent1"/>
          </a:lnRef>
          <a:fillRef idx="0">
            <a:schemeClr val="accent1"/>
          </a:fillRef>
          <a:effectRef idx="0">
            <a:schemeClr val="accent1"/>
          </a:effectRef>
          <a:fontRef idx="minor">
            <a:schemeClr val="tx1"/>
          </a:fontRef>
        </p:style>
      </p:cxnSp>
      <p:pic>
        <p:nvPicPr>
          <p:cNvPr id="6149" name="Picture 5"/>
          <p:cNvPicPr>
            <a:picLocks noChangeAspect="1" noChangeArrowheads="1"/>
          </p:cNvPicPr>
          <p:nvPr/>
        </p:nvPicPr>
        <p:blipFill>
          <a:blip r:embed="rId4" cstate="email"/>
          <a:srcRect/>
          <a:stretch>
            <a:fillRect/>
          </a:stretch>
        </p:blipFill>
        <p:spPr bwMode="auto">
          <a:xfrm>
            <a:off x="7086600" y="2667000"/>
            <a:ext cx="1895475" cy="1162050"/>
          </a:xfrm>
          <a:prstGeom prst="rect">
            <a:avLst/>
          </a:prstGeom>
          <a:noFill/>
          <a:ln w="9525">
            <a:noFill/>
            <a:miter lim="800000"/>
            <a:headEnd/>
            <a:tailEnd/>
          </a:ln>
        </p:spPr>
      </p:pic>
      <p:cxnSp>
        <p:nvCxnSpPr>
          <p:cNvPr id="15" name="Straight Arrow Connector 14"/>
          <p:cNvCxnSpPr>
            <a:endCxn id="6149" idx="0"/>
          </p:cNvCxnSpPr>
          <p:nvPr/>
        </p:nvCxnSpPr>
        <p:spPr>
          <a:xfrm rot="16200000" flipH="1">
            <a:off x="7103269" y="1735931"/>
            <a:ext cx="1752600" cy="109538"/>
          </a:xfrm>
          <a:prstGeom prst="straightConnector1">
            <a:avLst/>
          </a:prstGeom>
          <a:ln w="38100">
            <a:gradFill>
              <a:gsLst>
                <a:gs pos="0">
                  <a:srgbClr val="03D4A8"/>
                </a:gs>
                <a:gs pos="25000">
                  <a:srgbClr val="21D6E0"/>
                </a:gs>
                <a:gs pos="75000">
                  <a:srgbClr val="0087E6"/>
                </a:gs>
                <a:gs pos="100000">
                  <a:srgbClr val="005CBF"/>
                </a:gs>
              </a:gsLst>
              <a:lin ang="5400000" scaled="0"/>
            </a:gra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email"/>
          <a:srcRect/>
          <a:stretch>
            <a:fillRect/>
          </a:stretch>
        </p:blipFill>
        <p:spPr bwMode="auto">
          <a:xfrm>
            <a:off x="0" y="685800"/>
            <a:ext cx="9144000" cy="515006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email"/>
          <a:srcRect/>
          <a:stretch>
            <a:fillRect/>
          </a:stretch>
        </p:blipFill>
        <p:spPr bwMode="auto">
          <a:xfrm>
            <a:off x="2438400" y="1295400"/>
            <a:ext cx="4495800" cy="3913699"/>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srcRect/>
          <a:stretch>
            <a:fillRect/>
          </a:stretch>
        </p:blipFill>
        <p:spPr bwMode="auto">
          <a:xfrm>
            <a:off x="0" y="1012825"/>
            <a:ext cx="9144000" cy="5845175"/>
          </a:xfrm>
          <a:prstGeom prst="rect">
            <a:avLst/>
          </a:prstGeom>
          <a:noFill/>
          <a:ln w="9525">
            <a:noFill/>
            <a:miter lim="800000"/>
            <a:headEnd/>
            <a:tailEnd/>
          </a:ln>
        </p:spPr>
      </p:pic>
      <p:sp>
        <p:nvSpPr>
          <p:cNvPr id="5" name="Down Arrow Callout 4"/>
          <p:cNvSpPr/>
          <p:nvPr/>
        </p:nvSpPr>
        <p:spPr>
          <a:xfrm>
            <a:off x="228600" y="228600"/>
            <a:ext cx="4267200" cy="838200"/>
          </a:xfrm>
          <a:prstGeom prst="downArrowCallout">
            <a:avLst>
              <a:gd name="adj1" fmla="val 0"/>
              <a:gd name="adj2" fmla="val 14157"/>
              <a:gd name="adj3" fmla="val 19715"/>
              <a:gd name="adj4" fmla="val 71605"/>
            </a:avLst>
          </a:prstGeom>
          <a:gradFill>
            <a:gsLst>
              <a:gs pos="61000">
                <a:srgbClr val="FFF200"/>
              </a:gs>
              <a:gs pos="38000">
                <a:srgbClr val="FF7A00"/>
              </a:gs>
              <a:gs pos="96000">
                <a:srgbClr val="FF0300"/>
              </a:gs>
              <a:gs pos="100000">
                <a:srgbClr val="4D0808"/>
              </a:gs>
            </a:gsLst>
            <a:lin ang="16200000" scaled="0"/>
          </a:gra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Down Arrow Callout 5"/>
          <p:cNvSpPr/>
          <p:nvPr/>
        </p:nvSpPr>
        <p:spPr>
          <a:xfrm>
            <a:off x="5715000" y="228600"/>
            <a:ext cx="3200400" cy="838200"/>
          </a:xfrm>
          <a:prstGeom prst="downArrowCallout">
            <a:avLst>
              <a:gd name="adj1" fmla="val 0"/>
              <a:gd name="adj2" fmla="val 14157"/>
              <a:gd name="adj3" fmla="val 19715"/>
              <a:gd name="adj4" fmla="val 71605"/>
            </a:avLst>
          </a:prstGeom>
          <a:gradFill>
            <a:gsLst>
              <a:gs pos="61000">
                <a:srgbClr val="FFF200"/>
              </a:gs>
              <a:gs pos="38000">
                <a:srgbClr val="FF7A00"/>
              </a:gs>
              <a:gs pos="96000">
                <a:srgbClr val="FF0300"/>
              </a:gs>
              <a:gs pos="100000">
                <a:srgbClr val="4D0808"/>
              </a:gs>
            </a:gsLst>
            <a:lin ang="16200000" scaled="0"/>
          </a:gra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7"/>
          <p:cNvSpPr txBox="1">
            <a:spLocks noChangeArrowheads="1"/>
          </p:cNvSpPr>
          <p:nvPr/>
        </p:nvSpPr>
        <p:spPr bwMode="auto">
          <a:xfrm>
            <a:off x="228600" y="284163"/>
            <a:ext cx="4267200" cy="554037"/>
          </a:xfrm>
          <a:prstGeom prst="rect">
            <a:avLst/>
          </a:prstGeom>
          <a:noFill/>
          <a:ln w="9525">
            <a:noFill/>
            <a:miter lim="800000"/>
            <a:headEnd/>
            <a:tailEnd/>
          </a:ln>
        </p:spPr>
        <p:txBody>
          <a:bodyPr>
            <a:spAutoFit/>
          </a:bodyPr>
          <a:lstStyle/>
          <a:p>
            <a:pPr algn="ctr"/>
            <a:r>
              <a:rPr lang="en-US" sz="1000" b="1"/>
              <a:t>Total components required to build one kilometer of rail including </a:t>
            </a:r>
          </a:p>
          <a:p>
            <a:pPr algn="ctr"/>
            <a:r>
              <a:rPr lang="en-US" sz="1000" b="1"/>
              <a:t>utility sub stations, Site work, demolition, adjustment to</a:t>
            </a:r>
          </a:p>
          <a:p>
            <a:pPr algn="ctr"/>
            <a:r>
              <a:rPr lang="en-US" sz="1000" b="1"/>
              <a:t>overhead lines and labor cost.</a:t>
            </a:r>
          </a:p>
        </p:txBody>
      </p:sp>
      <p:sp>
        <p:nvSpPr>
          <p:cNvPr id="8" name="Down Arrow Callout 7"/>
          <p:cNvSpPr/>
          <p:nvPr/>
        </p:nvSpPr>
        <p:spPr>
          <a:xfrm>
            <a:off x="4648200" y="228600"/>
            <a:ext cx="914400" cy="838200"/>
          </a:xfrm>
          <a:prstGeom prst="downArrowCallout">
            <a:avLst>
              <a:gd name="adj1" fmla="val 0"/>
              <a:gd name="adj2" fmla="val 14157"/>
              <a:gd name="adj3" fmla="val 19715"/>
              <a:gd name="adj4" fmla="val 71605"/>
            </a:avLst>
          </a:prstGeom>
          <a:gradFill>
            <a:gsLst>
              <a:gs pos="61000">
                <a:srgbClr val="FFF200"/>
              </a:gs>
              <a:gs pos="38000">
                <a:srgbClr val="FF7A00"/>
              </a:gs>
              <a:gs pos="96000">
                <a:srgbClr val="FF0300"/>
              </a:gs>
              <a:gs pos="100000">
                <a:srgbClr val="4D0808"/>
              </a:gs>
            </a:gsLst>
            <a:lin ang="16200000" scaled="0"/>
          </a:gra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8"/>
          <p:cNvSpPr txBox="1">
            <a:spLocks noChangeArrowheads="1"/>
          </p:cNvSpPr>
          <p:nvPr/>
        </p:nvSpPr>
        <p:spPr bwMode="auto">
          <a:xfrm>
            <a:off x="4648200" y="284163"/>
            <a:ext cx="914400" cy="400050"/>
          </a:xfrm>
          <a:prstGeom prst="rect">
            <a:avLst/>
          </a:prstGeom>
          <a:noFill/>
          <a:ln w="9525">
            <a:noFill/>
            <a:miter lim="800000"/>
            <a:headEnd/>
            <a:tailEnd/>
          </a:ln>
        </p:spPr>
        <p:txBody>
          <a:bodyPr>
            <a:spAutoFit/>
          </a:bodyPr>
          <a:lstStyle/>
          <a:p>
            <a:pPr algn="ctr"/>
            <a:r>
              <a:rPr lang="en-US" sz="1000" b="1"/>
              <a:t>Cost Per</a:t>
            </a:r>
          </a:p>
          <a:p>
            <a:pPr algn="ctr"/>
            <a:r>
              <a:rPr lang="en-US" sz="1000" b="1"/>
              <a:t>Item</a:t>
            </a:r>
          </a:p>
        </p:txBody>
      </p:sp>
      <p:sp>
        <p:nvSpPr>
          <p:cNvPr id="10" name="TextBox 9"/>
          <p:cNvSpPr txBox="1">
            <a:spLocks noChangeArrowheads="1"/>
          </p:cNvSpPr>
          <p:nvPr/>
        </p:nvSpPr>
        <p:spPr bwMode="auto">
          <a:xfrm>
            <a:off x="5867400" y="284163"/>
            <a:ext cx="2971800" cy="400050"/>
          </a:xfrm>
          <a:prstGeom prst="rect">
            <a:avLst/>
          </a:prstGeom>
          <a:noFill/>
          <a:ln w="9525">
            <a:noFill/>
            <a:miter lim="800000"/>
            <a:headEnd/>
            <a:tailEnd/>
          </a:ln>
        </p:spPr>
        <p:txBody>
          <a:bodyPr>
            <a:spAutoFit/>
          </a:bodyPr>
          <a:lstStyle/>
          <a:p>
            <a:pPr algn="ctr"/>
            <a:r>
              <a:rPr lang="en-US" sz="1000" b="1"/>
              <a:t>Total cost to construct  rail and substructure</a:t>
            </a:r>
          </a:p>
          <a:p>
            <a:pPr algn="ctr"/>
            <a:r>
              <a:rPr lang="en-US" sz="1000" b="1"/>
              <a:t>Including embedded public utilities conduit</a:t>
            </a:r>
          </a:p>
        </p:txBody>
      </p:sp>
      <p:sp>
        <p:nvSpPr>
          <p:cNvPr id="11" name="Down Arrow Callout 10"/>
          <p:cNvSpPr/>
          <p:nvPr/>
        </p:nvSpPr>
        <p:spPr>
          <a:xfrm>
            <a:off x="76200" y="3733800"/>
            <a:ext cx="4267200" cy="457200"/>
          </a:xfrm>
          <a:prstGeom prst="downArrowCallout">
            <a:avLst>
              <a:gd name="adj1" fmla="val 0"/>
              <a:gd name="adj2" fmla="val 0"/>
              <a:gd name="adj3" fmla="val 19715"/>
              <a:gd name="adj4" fmla="val 61279"/>
            </a:avLst>
          </a:prstGeom>
          <a:gradFill>
            <a:gsLst>
              <a:gs pos="61000">
                <a:srgbClr val="FFF200"/>
              </a:gs>
              <a:gs pos="38000">
                <a:srgbClr val="FF7A00"/>
              </a:gs>
              <a:gs pos="96000">
                <a:srgbClr val="FF0300"/>
              </a:gs>
              <a:gs pos="100000">
                <a:srgbClr val="4D0808"/>
              </a:gs>
            </a:gsLst>
            <a:lin ang="16200000" scaled="0"/>
          </a:gra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Down Arrow Callout 11"/>
          <p:cNvSpPr/>
          <p:nvPr/>
        </p:nvSpPr>
        <p:spPr>
          <a:xfrm>
            <a:off x="76200" y="5486400"/>
            <a:ext cx="4267200" cy="381000"/>
          </a:xfrm>
          <a:prstGeom prst="downArrowCallout">
            <a:avLst>
              <a:gd name="adj1" fmla="val 0"/>
              <a:gd name="adj2" fmla="val 0"/>
              <a:gd name="adj3" fmla="val 19715"/>
              <a:gd name="adj4" fmla="val 61279"/>
            </a:avLst>
          </a:prstGeom>
          <a:gradFill>
            <a:gsLst>
              <a:gs pos="61000">
                <a:srgbClr val="FFF200"/>
              </a:gs>
              <a:gs pos="38000">
                <a:srgbClr val="FF7A00"/>
              </a:gs>
              <a:gs pos="96000">
                <a:srgbClr val="FF0300"/>
              </a:gs>
              <a:gs pos="100000">
                <a:srgbClr val="4D0808"/>
              </a:gs>
            </a:gsLst>
            <a:lin ang="16200000" scaled="0"/>
          </a:gra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3"/>
          <p:cNvSpPr txBox="1">
            <a:spLocks noChangeArrowheads="1"/>
          </p:cNvSpPr>
          <p:nvPr/>
        </p:nvSpPr>
        <p:spPr bwMode="auto">
          <a:xfrm>
            <a:off x="152400" y="5486400"/>
            <a:ext cx="4114800" cy="246063"/>
          </a:xfrm>
          <a:prstGeom prst="rect">
            <a:avLst/>
          </a:prstGeom>
          <a:noFill/>
          <a:ln w="9525">
            <a:noFill/>
            <a:miter lim="800000"/>
            <a:headEnd/>
            <a:tailEnd/>
          </a:ln>
        </p:spPr>
        <p:txBody>
          <a:bodyPr>
            <a:spAutoFit/>
          </a:bodyPr>
          <a:lstStyle/>
          <a:p>
            <a:pPr algn="ctr"/>
            <a:r>
              <a:rPr lang="en-US" sz="1000" b="1"/>
              <a:t>Additional Cost for individual transport vehicles</a:t>
            </a:r>
          </a:p>
        </p:txBody>
      </p:sp>
      <p:sp>
        <p:nvSpPr>
          <p:cNvPr id="14" name="Rectangle 13"/>
          <p:cNvSpPr/>
          <p:nvPr/>
        </p:nvSpPr>
        <p:spPr>
          <a:xfrm>
            <a:off x="7620000" y="3657600"/>
            <a:ext cx="1219200" cy="762000"/>
          </a:xfrm>
          <a:prstGeom prst="rect">
            <a:avLst/>
          </a:prstGeom>
          <a:gradFill>
            <a:gsLst>
              <a:gs pos="61000">
                <a:srgbClr val="FFF200"/>
              </a:gs>
              <a:gs pos="0">
                <a:srgbClr val="FF7A00"/>
              </a:gs>
              <a:gs pos="100000">
                <a:srgbClr val="FF0300"/>
              </a:gs>
              <a:gs pos="100000">
                <a:srgbClr val="4D0808"/>
              </a:gs>
            </a:gsLst>
            <a:lin ang="16200000" scaled="0"/>
          </a:gra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extBox 17"/>
          <p:cNvSpPr txBox="1">
            <a:spLocks noChangeArrowheads="1"/>
          </p:cNvSpPr>
          <p:nvPr/>
        </p:nvSpPr>
        <p:spPr bwMode="auto">
          <a:xfrm>
            <a:off x="7620000" y="3733800"/>
            <a:ext cx="1219200" cy="708025"/>
          </a:xfrm>
          <a:prstGeom prst="rect">
            <a:avLst/>
          </a:prstGeom>
          <a:noFill/>
          <a:ln w="9525">
            <a:noFill/>
            <a:miter lim="800000"/>
            <a:headEnd/>
            <a:tailEnd/>
          </a:ln>
        </p:spPr>
        <p:txBody>
          <a:bodyPr>
            <a:spAutoFit/>
          </a:bodyPr>
          <a:lstStyle/>
          <a:p>
            <a:pPr algn="ctr"/>
            <a:r>
              <a:rPr lang="en-US" sz="1000" b="1"/>
              <a:t>Total cost per kilometer of rail sections and utilities conduit</a:t>
            </a:r>
          </a:p>
        </p:txBody>
      </p:sp>
      <p:cxnSp>
        <p:nvCxnSpPr>
          <p:cNvPr id="16" name="Elbow Connector 15"/>
          <p:cNvCxnSpPr>
            <a:cxnSpLocks/>
          </p:cNvCxnSpPr>
          <p:nvPr/>
        </p:nvCxnSpPr>
        <p:spPr>
          <a:xfrm rot="10800000">
            <a:off x="7254875" y="3657600"/>
            <a:ext cx="365125" cy="304800"/>
          </a:xfrm>
          <a:prstGeom prst="bentConnector3">
            <a:avLst>
              <a:gd name="adj1" fmla="val 50000"/>
            </a:avLst>
          </a:prstGeom>
          <a:ln>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5"/>
          <p:cNvSpPr txBox="1">
            <a:spLocks noChangeArrowheads="1"/>
          </p:cNvSpPr>
          <p:nvPr/>
        </p:nvSpPr>
        <p:spPr bwMode="auto">
          <a:xfrm>
            <a:off x="7620000" y="5791200"/>
            <a:ext cx="1295400" cy="246063"/>
          </a:xfrm>
          <a:prstGeom prst="rect">
            <a:avLst/>
          </a:prstGeom>
          <a:noFill/>
          <a:ln w="9525">
            <a:noFill/>
            <a:miter lim="800000"/>
            <a:headEnd/>
            <a:tailEnd/>
          </a:ln>
        </p:spPr>
        <p:txBody>
          <a:bodyPr>
            <a:spAutoFit/>
          </a:bodyPr>
          <a:lstStyle/>
          <a:p>
            <a:pPr algn="r"/>
            <a:r>
              <a:rPr lang="en-US" sz="1000" b="1">
                <a:solidFill>
                  <a:schemeClr val="bg1"/>
                </a:solidFill>
                <a:hlinkClick r:id="rId3" action="ppaction://hlinksldjump"/>
              </a:rPr>
              <a:t>Table of Contents</a:t>
            </a:r>
            <a:endParaRPr lang="en-US" sz="1000" b="1">
              <a:solidFill>
                <a:schemeClr val="bg1"/>
              </a:solidFill>
            </a:endParaRPr>
          </a:p>
        </p:txBody>
      </p:sp>
      <p:sp>
        <p:nvSpPr>
          <p:cNvPr id="18" name="Slide Number Placeholder 16"/>
          <p:cNvSpPr>
            <a:spLocks noGrp="1"/>
          </p:cNvSpPr>
          <p:nvPr>
            <p:ph type="sldNum" sz="quarter" idx="12"/>
          </p:nvPr>
        </p:nvSpPr>
        <p:spPr>
          <a:xfrm>
            <a:off x="6553200" y="6356350"/>
            <a:ext cx="2133600" cy="365125"/>
          </a:xfrm>
        </p:spPr>
        <p:txBody>
          <a:bodyPr/>
          <a:lstStyle/>
          <a:p>
            <a:pPr>
              <a:defRPr/>
            </a:pPr>
            <a:fld id="{9E1F9BBA-3C5E-4121-8F25-140E35127BE5}" type="slidenum">
              <a:rPr lang="en-US"/>
              <a:pPr>
                <a:defRPr/>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email"/>
          <a:srcRect/>
          <a:stretch>
            <a:fillRect/>
          </a:stretch>
        </p:blipFill>
        <p:spPr bwMode="auto">
          <a:xfrm>
            <a:off x="1" y="1286666"/>
            <a:ext cx="9144000" cy="4175923"/>
          </a:xfrm>
          <a:prstGeom prst="rect">
            <a:avLst/>
          </a:prstGeom>
          <a:noFill/>
          <a:ln w="9525">
            <a:noFill/>
            <a:miter lim="800000"/>
            <a:headEnd/>
            <a:tailEnd/>
          </a:ln>
        </p:spPr>
      </p:pic>
      <p:sp>
        <p:nvSpPr>
          <p:cNvPr id="5" name="TextBox 4"/>
          <p:cNvSpPr txBox="1"/>
          <p:nvPr/>
        </p:nvSpPr>
        <p:spPr>
          <a:xfrm>
            <a:off x="2133600" y="5791200"/>
            <a:ext cx="4724400" cy="381000"/>
          </a:xfrm>
          <a:prstGeom prst="rect">
            <a:avLst/>
          </a:prstGeom>
          <a:noFill/>
        </p:spPr>
        <p:txBody>
          <a:bodyPr wrap="square" rtlCol="0">
            <a:spAutoFit/>
          </a:bodyPr>
          <a:lstStyle/>
          <a:p>
            <a:r>
              <a:rPr lang="en-US" dirty="0" smtClean="0"/>
              <a:t>*Plus additional cost for construction over water</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email"/>
          <a:srcRect/>
          <a:stretch>
            <a:fillRect/>
          </a:stretch>
        </p:blipFill>
        <p:spPr bwMode="auto">
          <a:xfrm>
            <a:off x="0" y="762000"/>
            <a:ext cx="9144000" cy="3645159"/>
          </a:xfrm>
          <a:prstGeom prst="rect">
            <a:avLst/>
          </a:prstGeom>
          <a:noFill/>
          <a:ln w="9525">
            <a:noFill/>
            <a:miter lim="800000"/>
            <a:headEnd/>
            <a:tailEnd/>
          </a:ln>
        </p:spPr>
      </p:pic>
      <p:sp>
        <p:nvSpPr>
          <p:cNvPr id="6" name="TextBox 5"/>
          <p:cNvSpPr txBox="1"/>
          <p:nvPr/>
        </p:nvSpPr>
        <p:spPr>
          <a:xfrm>
            <a:off x="1981200" y="228600"/>
            <a:ext cx="5410200" cy="369332"/>
          </a:xfrm>
          <a:prstGeom prst="rect">
            <a:avLst/>
          </a:prstGeom>
          <a:noFill/>
        </p:spPr>
        <p:txBody>
          <a:bodyPr wrap="square" rtlCol="0">
            <a:spAutoFit/>
          </a:bodyPr>
          <a:lstStyle/>
          <a:p>
            <a:r>
              <a:rPr lang="en-US" dirty="0" smtClean="0">
                <a:latin typeface="Arial" pitchFamily="34" charset="0"/>
                <a:cs typeface="Arial" pitchFamily="34" charset="0"/>
              </a:rPr>
              <a:t>Great Exhuma Island to Andros Island Water Route</a:t>
            </a:r>
            <a:endParaRPr lang="en-US" dirty="0">
              <a:latin typeface="Arial" pitchFamily="34" charset="0"/>
              <a:cs typeface="Arial" pitchFamily="34" charset="0"/>
            </a:endParaRPr>
          </a:p>
        </p:txBody>
      </p:sp>
      <p:pic>
        <p:nvPicPr>
          <p:cNvPr id="2053" name="Picture 5"/>
          <p:cNvPicPr>
            <a:picLocks noChangeAspect="1" noChangeArrowheads="1"/>
          </p:cNvPicPr>
          <p:nvPr/>
        </p:nvPicPr>
        <p:blipFill>
          <a:blip r:embed="rId3" cstate="email"/>
          <a:srcRect/>
          <a:stretch>
            <a:fillRect/>
          </a:stretch>
        </p:blipFill>
        <p:spPr bwMode="auto">
          <a:xfrm>
            <a:off x="152400" y="3886200"/>
            <a:ext cx="2186218" cy="2205038"/>
          </a:xfrm>
          <a:prstGeom prst="rect">
            <a:avLst/>
          </a:prstGeom>
          <a:noFill/>
          <a:ln w="9525">
            <a:noFill/>
            <a:miter lim="800000"/>
            <a:headEnd/>
            <a:tailEnd/>
          </a:ln>
        </p:spPr>
      </p:pic>
      <p:pic>
        <p:nvPicPr>
          <p:cNvPr id="1026" name="Picture 2"/>
          <p:cNvPicPr>
            <a:picLocks noChangeAspect="1" noChangeArrowheads="1"/>
          </p:cNvPicPr>
          <p:nvPr/>
        </p:nvPicPr>
        <p:blipFill>
          <a:blip r:embed="rId4" cstate="email"/>
          <a:srcRect/>
          <a:stretch>
            <a:fillRect/>
          </a:stretch>
        </p:blipFill>
        <p:spPr bwMode="auto">
          <a:xfrm>
            <a:off x="6629400" y="3962400"/>
            <a:ext cx="2352675" cy="2113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email"/>
          <a:srcRect/>
          <a:stretch>
            <a:fillRect/>
          </a:stretch>
        </p:blipFill>
        <p:spPr bwMode="auto">
          <a:xfrm>
            <a:off x="0" y="1"/>
            <a:ext cx="6562821" cy="6858000"/>
          </a:xfrm>
          <a:prstGeom prst="rect">
            <a:avLst/>
          </a:prstGeom>
          <a:noFill/>
          <a:ln w="9525">
            <a:noFill/>
            <a:miter lim="800000"/>
            <a:headEnd/>
            <a:tailEnd/>
          </a:ln>
        </p:spPr>
      </p:pic>
      <p:sp>
        <p:nvSpPr>
          <p:cNvPr id="5" name="TextBox 4"/>
          <p:cNvSpPr txBox="1"/>
          <p:nvPr/>
        </p:nvSpPr>
        <p:spPr>
          <a:xfrm>
            <a:off x="6629400" y="381000"/>
            <a:ext cx="2286000" cy="3970318"/>
          </a:xfrm>
          <a:prstGeom prst="rect">
            <a:avLst/>
          </a:prstGeom>
          <a:noFill/>
        </p:spPr>
        <p:txBody>
          <a:bodyPr wrap="square" rtlCol="0">
            <a:spAutoFit/>
          </a:bodyPr>
          <a:lstStyle/>
          <a:p>
            <a:r>
              <a:rPr lang="en-US" dirty="0" smtClean="0">
                <a:latin typeface="Arial" pitchFamily="34" charset="0"/>
                <a:cs typeface="Arial" pitchFamily="34" charset="0"/>
              </a:rPr>
              <a:t>The water route from Nassau would come ashore at the upper portion of the island chain in the southern portions of Exhuma, connecting all of the smaller islands and supplying water, electricity and communications, not to mention transportation.</a:t>
            </a:r>
            <a:endParaRPr lang="en-US" dirty="0">
              <a:latin typeface="Arial" pitchFamily="34" charset="0"/>
              <a:cs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email"/>
          <a:srcRect/>
          <a:stretch>
            <a:fillRect/>
          </a:stretch>
        </p:blipFill>
        <p:spPr bwMode="auto">
          <a:xfrm>
            <a:off x="557214" y="1046163"/>
            <a:ext cx="4903908" cy="3678237"/>
          </a:xfrm>
          <a:prstGeom prst="rect">
            <a:avLst/>
          </a:prstGeom>
          <a:noFill/>
          <a:ln w="9525">
            <a:noFill/>
            <a:miter lim="800000"/>
            <a:headEnd/>
            <a:tailEnd/>
          </a:ln>
        </p:spPr>
      </p:pic>
      <p:sp>
        <p:nvSpPr>
          <p:cNvPr id="5" name="TextBox 4"/>
          <p:cNvSpPr txBox="1"/>
          <p:nvPr/>
        </p:nvSpPr>
        <p:spPr>
          <a:xfrm>
            <a:off x="533400" y="533400"/>
            <a:ext cx="3810000" cy="400110"/>
          </a:xfrm>
          <a:prstGeom prst="rect">
            <a:avLst/>
          </a:prstGeom>
          <a:noFill/>
        </p:spPr>
        <p:txBody>
          <a:bodyPr wrap="square" rtlCol="0">
            <a:spAutoFit/>
          </a:bodyPr>
          <a:lstStyle/>
          <a:p>
            <a:r>
              <a:rPr lang="en-US" sz="2000" b="1" dirty="0" smtClean="0">
                <a:latin typeface="Arial" pitchFamily="34" charset="0"/>
                <a:cs typeface="Arial" pitchFamily="34" charset="0"/>
              </a:rPr>
              <a:t>Straw market in Georgetown</a:t>
            </a:r>
          </a:p>
        </p:txBody>
      </p:sp>
      <p:pic>
        <p:nvPicPr>
          <p:cNvPr id="7171" name="Picture 3"/>
          <p:cNvPicPr>
            <a:picLocks noChangeAspect="1" noChangeArrowheads="1"/>
          </p:cNvPicPr>
          <p:nvPr/>
        </p:nvPicPr>
        <p:blipFill>
          <a:blip r:embed="rId3" cstate="email"/>
          <a:srcRect/>
          <a:stretch>
            <a:fillRect/>
          </a:stretch>
        </p:blipFill>
        <p:spPr bwMode="auto">
          <a:xfrm>
            <a:off x="4724400" y="2209800"/>
            <a:ext cx="3811587" cy="2857500"/>
          </a:xfrm>
          <a:prstGeom prst="rect">
            <a:avLst/>
          </a:prstGeom>
          <a:noFill/>
          <a:ln w="9525">
            <a:noFill/>
            <a:miter lim="800000"/>
            <a:headEnd/>
            <a:tailEnd/>
          </a:ln>
        </p:spPr>
      </p:pic>
      <p:sp>
        <p:nvSpPr>
          <p:cNvPr id="7" name="TextBox 6"/>
          <p:cNvSpPr txBox="1"/>
          <p:nvPr/>
        </p:nvSpPr>
        <p:spPr>
          <a:xfrm>
            <a:off x="5562600" y="5181600"/>
            <a:ext cx="2057400" cy="1031051"/>
          </a:xfrm>
          <a:prstGeom prst="rect">
            <a:avLst/>
          </a:prstGeom>
          <a:noFill/>
        </p:spPr>
        <p:txBody>
          <a:bodyPr wrap="square" rtlCol="0">
            <a:spAutoFit/>
          </a:bodyPr>
          <a:lstStyle/>
          <a:p>
            <a:r>
              <a:rPr lang="en-US" sz="1100" b="1" dirty="0" smtClean="0">
                <a:latin typeface="Arial" pitchFamily="34" charset="0"/>
                <a:cs typeface="Arial" pitchFamily="34" charset="0"/>
              </a:rPr>
              <a:t>CLUB PEACE AND PLENTY</a:t>
            </a:r>
          </a:p>
          <a:p>
            <a:r>
              <a:rPr lang="en-US" sz="1000" dirty="0" smtClean="0">
                <a:latin typeface="Arial" pitchFamily="34" charset="0"/>
                <a:cs typeface="Arial" pitchFamily="34" charset="0"/>
              </a:rPr>
              <a:t>9137 QUEENS HIGHWAY </a:t>
            </a:r>
          </a:p>
          <a:p>
            <a:r>
              <a:rPr lang="en-US" sz="1000" dirty="0" smtClean="0">
                <a:latin typeface="Arial" pitchFamily="34" charset="0"/>
                <a:cs typeface="Arial" pitchFamily="34" charset="0"/>
              </a:rPr>
              <a:t>ELIZABETH HARBOUR </a:t>
            </a:r>
            <a:br>
              <a:rPr lang="en-US" sz="1000" dirty="0" smtClean="0">
                <a:latin typeface="Arial" pitchFamily="34" charset="0"/>
                <a:cs typeface="Arial" pitchFamily="34" charset="0"/>
              </a:rPr>
            </a:br>
            <a:r>
              <a:rPr lang="en-US" sz="1000" dirty="0" smtClean="0">
                <a:latin typeface="Arial" pitchFamily="34" charset="0"/>
                <a:cs typeface="Arial" pitchFamily="34" charset="0"/>
              </a:rPr>
              <a:t>GEORGE TOWN, 29055 BS</a:t>
            </a:r>
          </a:p>
          <a:p>
            <a:r>
              <a:rPr lang="en-US" sz="1000" dirty="0" smtClean="0">
                <a:latin typeface="Arial" pitchFamily="34" charset="0"/>
                <a:cs typeface="Arial" pitchFamily="34" charset="0"/>
              </a:rPr>
              <a:t>The Exumas</a:t>
            </a:r>
          </a:p>
          <a:p>
            <a:endParaRPr lang="en-US" sz="1000" dirty="0">
              <a:latin typeface="Arial" pitchFamily="34" charset="0"/>
              <a:cs typeface="Arial" pitchFamily="34" charset="0"/>
            </a:endParaRPr>
          </a:p>
        </p:txBody>
      </p:sp>
      <p:sp>
        <p:nvSpPr>
          <p:cNvPr id="8" name="TextBox 7"/>
          <p:cNvSpPr txBox="1"/>
          <p:nvPr/>
        </p:nvSpPr>
        <p:spPr>
          <a:xfrm>
            <a:off x="457200" y="4876800"/>
            <a:ext cx="4495800" cy="1631216"/>
          </a:xfrm>
          <a:prstGeom prst="rect">
            <a:avLst/>
          </a:prstGeom>
          <a:noFill/>
        </p:spPr>
        <p:txBody>
          <a:bodyPr wrap="square" rtlCol="0">
            <a:spAutoFit/>
          </a:bodyPr>
          <a:lstStyle/>
          <a:p>
            <a:r>
              <a:rPr lang="en-US" sz="2000" dirty="0" smtClean="0">
                <a:latin typeface="Arial" pitchFamily="34" charset="0"/>
                <a:cs typeface="Arial" pitchFamily="34" charset="0"/>
              </a:rPr>
              <a:t>The amount of usable land would grow exponentially and new areas would be quickly populated attracting new businesses and greatly increasing commerce.</a:t>
            </a:r>
            <a:endParaRPr lang="en-US" sz="2000" dirty="0">
              <a:latin typeface="Arial" pitchFamily="34" charset="0"/>
              <a:cs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email"/>
          <a:srcRect/>
          <a:stretch>
            <a:fillRect/>
          </a:stretch>
        </p:blipFill>
        <p:spPr bwMode="auto">
          <a:xfrm>
            <a:off x="642721" y="0"/>
            <a:ext cx="4081679" cy="6858000"/>
          </a:xfrm>
          <a:prstGeom prst="rect">
            <a:avLst/>
          </a:prstGeom>
          <a:noFill/>
          <a:ln w="9525">
            <a:noFill/>
            <a:miter lim="800000"/>
            <a:headEnd/>
            <a:tailEnd/>
          </a:ln>
        </p:spPr>
      </p:pic>
      <p:sp>
        <p:nvSpPr>
          <p:cNvPr id="5" name="TextBox 4"/>
          <p:cNvSpPr txBox="1"/>
          <p:nvPr/>
        </p:nvSpPr>
        <p:spPr>
          <a:xfrm>
            <a:off x="3200400" y="104001"/>
            <a:ext cx="1447800" cy="276999"/>
          </a:xfrm>
          <a:prstGeom prst="rect">
            <a:avLst/>
          </a:prstGeom>
          <a:noFill/>
        </p:spPr>
        <p:txBody>
          <a:bodyPr wrap="square" rtlCol="0">
            <a:spAutoFit/>
          </a:bodyPr>
          <a:lstStyle/>
          <a:p>
            <a:r>
              <a:rPr lang="en-US" sz="1200" b="1" dirty="0" smtClean="0">
                <a:solidFill>
                  <a:schemeClr val="bg1"/>
                </a:solidFill>
                <a:latin typeface="Arial" pitchFamily="34" charset="0"/>
                <a:cs typeface="Arial" pitchFamily="34" charset="0"/>
              </a:rPr>
              <a:t>110. mi. / 177 km</a:t>
            </a:r>
            <a:endParaRPr lang="en-US" sz="1200" b="1" dirty="0">
              <a:solidFill>
                <a:schemeClr val="bg1"/>
              </a:solidFill>
              <a:latin typeface="Arial" pitchFamily="34" charset="0"/>
              <a:cs typeface="Arial" pitchFamily="34" charset="0"/>
            </a:endParaRPr>
          </a:p>
        </p:txBody>
      </p:sp>
      <p:pic>
        <p:nvPicPr>
          <p:cNvPr id="18435" name="Picture 3"/>
          <p:cNvPicPr>
            <a:picLocks noChangeAspect="1" noChangeArrowheads="1"/>
          </p:cNvPicPr>
          <p:nvPr/>
        </p:nvPicPr>
        <p:blipFill>
          <a:blip r:embed="rId3" cstate="email"/>
          <a:srcRect/>
          <a:stretch>
            <a:fillRect/>
          </a:stretch>
        </p:blipFill>
        <p:spPr bwMode="auto">
          <a:xfrm>
            <a:off x="5334000" y="-1"/>
            <a:ext cx="3124200" cy="687533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email"/>
          <a:srcRect/>
          <a:stretch>
            <a:fillRect/>
          </a:stretch>
        </p:blipFill>
        <p:spPr bwMode="auto">
          <a:xfrm>
            <a:off x="1" y="440545"/>
            <a:ext cx="9144000" cy="5976912"/>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srcRect/>
          <a:stretch>
            <a:fillRect/>
          </a:stretch>
        </p:blipFill>
        <p:spPr bwMode="auto">
          <a:xfrm>
            <a:off x="533400" y="685800"/>
            <a:ext cx="4800599" cy="1181100"/>
          </a:xfrm>
          <a:prstGeom prst="rect">
            <a:avLst/>
          </a:prstGeom>
          <a:noFill/>
          <a:ln w="9525">
            <a:noFill/>
            <a:miter lim="800000"/>
            <a:headEnd/>
            <a:tailEnd/>
          </a:ln>
        </p:spPr>
      </p:pic>
      <p:pic>
        <p:nvPicPr>
          <p:cNvPr id="1027" name="Picture 3"/>
          <p:cNvPicPr>
            <a:picLocks noChangeAspect="1" noChangeArrowheads="1"/>
          </p:cNvPicPr>
          <p:nvPr/>
        </p:nvPicPr>
        <p:blipFill>
          <a:blip r:embed="rId3" cstate="email"/>
          <a:srcRect/>
          <a:stretch>
            <a:fillRect/>
          </a:stretch>
        </p:blipFill>
        <p:spPr bwMode="auto">
          <a:xfrm>
            <a:off x="609600" y="457200"/>
            <a:ext cx="2466975" cy="219075"/>
          </a:xfrm>
          <a:prstGeom prst="rect">
            <a:avLst/>
          </a:prstGeom>
          <a:noFill/>
          <a:ln w="9525">
            <a:noFill/>
            <a:miter lim="800000"/>
            <a:headEnd/>
            <a:tailEnd/>
          </a:ln>
        </p:spPr>
      </p:pic>
      <p:pic>
        <p:nvPicPr>
          <p:cNvPr id="1028" name="Picture 4"/>
          <p:cNvPicPr>
            <a:picLocks noChangeAspect="1" noChangeArrowheads="1"/>
          </p:cNvPicPr>
          <p:nvPr/>
        </p:nvPicPr>
        <p:blipFill>
          <a:blip r:embed="rId4" cstate="email"/>
          <a:srcRect/>
          <a:stretch>
            <a:fillRect/>
          </a:stretch>
        </p:blipFill>
        <p:spPr bwMode="auto">
          <a:xfrm>
            <a:off x="5638800" y="714375"/>
            <a:ext cx="3057525" cy="3781425"/>
          </a:xfrm>
          <a:prstGeom prst="rect">
            <a:avLst/>
          </a:prstGeom>
          <a:noFill/>
          <a:ln w="9525">
            <a:noFill/>
            <a:miter lim="800000"/>
            <a:headEnd/>
            <a:tailEnd/>
          </a:ln>
        </p:spPr>
      </p:pic>
      <p:sp>
        <p:nvSpPr>
          <p:cNvPr id="8" name="TextBox 7"/>
          <p:cNvSpPr txBox="1"/>
          <p:nvPr/>
        </p:nvSpPr>
        <p:spPr>
          <a:xfrm>
            <a:off x="457200" y="1981200"/>
            <a:ext cx="5105400" cy="3046988"/>
          </a:xfrm>
          <a:prstGeom prst="rect">
            <a:avLst/>
          </a:prstGeom>
          <a:noFill/>
        </p:spPr>
        <p:txBody>
          <a:bodyPr wrap="square" rtlCol="0">
            <a:spAutoFit/>
          </a:bodyPr>
          <a:lstStyle/>
          <a:p>
            <a:r>
              <a:rPr lang="en-US" sz="1200" dirty="0" smtClean="0">
                <a:latin typeface="Arial" pitchFamily="34" charset="0"/>
                <a:cs typeface="Arial" pitchFamily="34" charset="0"/>
              </a:rPr>
              <a:t>A UK government-commissioned study into food security has called for urgent action to avert global hunger.</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The Foresight Report on Food and Farming Futures says the current system is unsustainable and will fail to end hunger unless radically redesigned. It is the first study across a range of disciplines deemed to have put such fears on a firm analytical footing.</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The report is the culmination of a two-year study, involving 400 experts from 35 countries. According to the government's chief scientific adviser, Professor Sir John Beddington, the study provides compelling evidence for governments to act now.</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The report emphasizes changes to farming, to ensure that increasing yields does not come at</a:t>
            </a:r>
          </a:p>
          <a:p>
            <a:endParaRPr lang="en-US" sz="1200" dirty="0">
              <a:latin typeface="Arial" pitchFamily="34" charset="0"/>
              <a:cs typeface="Arial" pitchFamily="34" charset="0"/>
            </a:endParaRPr>
          </a:p>
        </p:txBody>
      </p:sp>
      <p:sp>
        <p:nvSpPr>
          <p:cNvPr id="9" name="TextBox 8"/>
          <p:cNvSpPr txBox="1"/>
          <p:nvPr/>
        </p:nvSpPr>
        <p:spPr>
          <a:xfrm>
            <a:off x="457200" y="4549676"/>
            <a:ext cx="8305800" cy="1938992"/>
          </a:xfrm>
          <a:prstGeom prst="rect">
            <a:avLst/>
          </a:prstGeom>
          <a:noFill/>
        </p:spPr>
        <p:txBody>
          <a:bodyPr wrap="square" rtlCol="0">
            <a:spAutoFit/>
          </a:bodyPr>
          <a:lstStyle/>
          <a:p>
            <a:r>
              <a:rPr lang="en-US" sz="1200" dirty="0" smtClean="0">
                <a:latin typeface="Arial" pitchFamily="34" charset="0"/>
                <a:cs typeface="Arial" pitchFamily="34" charset="0"/>
              </a:rPr>
              <a:t>                                      the expense of sustainability and to provide incentives to the agricultural sector that address malnutrition. It also recommends that the most resource-intensive types of food are curbed and that waste is minimized in food production.  "We know in the next 20 years the world population will increase to something like 8.3 billion people," he told BBC News.  "We know that urbanization is going to be a driver and that something of the order of 65-70% of the world's population will be living in cities at that time. "We know that the world is getting more prosperous and that the demand for basic commodities - food, water and energy - will be rising as that prosperity increases, increasing at the same time as the population."</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He warned: "We have 20 years to arguably deliver something of the order of 40% more food; 30% more available fresh water and of the order of 50% more energy.  We can't wait 20 years or 10 years indeed - this is really urgent.“ </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email"/>
          <a:srcRect/>
          <a:stretch>
            <a:fillRect/>
          </a:stretch>
        </p:blipFill>
        <p:spPr bwMode="auto">
          <a:xfrm>
            <a:off x="1543049" y="0"/>
            <a:ext cx="6171377" cy="673417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email"/>
          <a:srcRect/>
          <a:stretch>
            <a:fillRect/>
          </a:stretch>
        </p:blipFill>
        <p:spPr bwMode="auto">
          <a:xfrm>
            <a:off x="1371600" y="1"/>
            <a:ext cx="6302829" cy="6858000"/>
          </a:xfrm>
          <a:prstGeom prst="rect">
            <a:avLst/>
          </a:prstGeom>
          <a:noFill/>
          <a:ln w="9525">
            <a:noFill/>
            <a:miter lim="800000"/>
            <a:headEnd/>
            <a:tailEnd/>
          </a:ln>
        </p:spPr>
      </p:pic>
      <p:sp>
        <p:nvSpPr>
          <p:cNvPr id="5" name="Rectangle 4"/>
          <p:cNvSpPr/>
          <p:nvPr/>
        </p:nvSpPr>
        <p:spPr>
          <a:xfrm>
            <a:off x="5334000" y="1066800"/>
            <a:ext cx="1451038" cy="276999"/>
          </a:xfrm>
          <a:prstGeom prst="rect">
            <a:avLst/>
          </a:prstGeom>
        </p:spPr>
        <p:txBody>
          <a:bodyPr wrap="none">
            <a:spAutoFit/>
          </a:bodyPr>
          <a:lstStyle/>
          <a:p>
            <a:r>
              <a:rPr lang="en-US" sz="1200" dirty="0" smtClean="0">
                <a:solidFill>
                  <a:schemeClr val="bg1"/>
                </a:solidFill>
                <a:latin typeface="Arial" pitchFamily="34" charset="0"/>
                <a:cs typeface="Arial" pitchFamily="34" charset="0"/>
              </a:rPr>
              <a:t>54.7 mi. / 88.0 km.</a:t>
            </a:r>
            <a:endParaRPr lang="en-US"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email"/>
          <a:srcRect/>
          <a:stretch>
            <a:fillRect/>
          </a:stretch>
        </p:blipFill>
        <p:spPr bwMode="auto">
          <a:xfrm>
            <a:off x="825500" y="0"/>
            <a:ext cx="7493000" cy="6858000"/>
          </a:xfrm>
          <a:prstGeom prst="rect">
            <a:avLst/>
          </a:prstGeom>
          <a:noFill/>
          <a:ln w="9525">
            <a:noFill/>
            <a:miter lim="800000"/>
            <a:headEnd/>
            <a:tailEnd/>
          </a:ln>
        </p:spPr>
      </p:pic>
      <p:sp>
        <p:nvSpPr>
          <p:cNvPr id="25" name="Isosceles Triangle 24"/>
          <p:cNvSpPr/>
          <p:nvPr/>
        </p:nvSpPr>
        <p:spPr>
          <a:xfrm>
            <a:off x="838200" y="2514600"/>
            <a:ext cx="3124200" cy="838200"/>
          </a:xfrm>
          <a:prstGeom prst="triangle">
            <a:avLst>
              <a:gd name="adj" fmla="val 85542"/>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9" name="Picture 3"/>
          <p:cNvPicPr>
            <a:picLocks noChangeAspect="1" noChangeArrowheads="1"/>
          </p:cNvPicPr>
          <p:nvPr/>
        </p:nvPicPr>
        <p:blipFill>
          <a:blip r:embed="rId3" cstate="email"/>
          <a:srcRect/>
          <a:stretch>
            <a:fillRect/>
          </a:stretch>
        </p:blipFill>
        <p:spPr bwMode="auto">
          <a:xfrm>
            <a:off x="914400" y="3352800"/>
            <a:ext cx="3048000" cy="2457450"/>
          </a:xfrm>
          <a:prstGeom prst="rect">
            <a:avLst/>
          </a:prstGeom>
          <a:noFill/>
          <a:ln w="38100">
            <a:solidFill>
              <a:schemeClr val="tx2">
                <a:lumMod val="50000"/>
              </a:schemeClr>
            </a:solidFill>
            <a:miter lim="800000"/>
            <a:headEnd/>
            <a:tailEnd/>
          </a:ln>
        </p:spPr>
      </p:pic>
      <p:cxnSp>
        <p:nvCxnSpPr>
          <p:cNvPr id="9" name="Straight Connector 8"/>
          <p:cNvCxnSpPr/>
          <p:nvPr/>
        </p:nvCxnSpPr>
        <p:spPr>
          <a:xfrm>
            <a:off x="3352800" y="3352800"/>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staples\Desktop\Dashboard\Jims Business\Interstate Traveler Company\Posters\Nested-Domain-Addressing-System.jpg"/>
          <p:cNvPicPr>
            <a:picLocks noChangeAspect="1" noChangeArrowheads="1"/>
          </p:cNvPicPr>
          <p:nvPr/>
        </p:nvPicPr>
        <p:blipFill>
          <a:blip r:embed="rId2" cstate="email"/>
          <a:srcRect/>
          <a:stretch>
            <a:fillRect/>
          </a:stretch>
        </p:blipFill>
        <p:spPr bwMode="auto">
          <a:xfrm>
            <a:off x="1350294" y="0"/>
            <a:ext cx="6443411" cy="6858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srcRect/>
          <a:stretch>
            <a:fillRect/>
          </a:stretch>
        </p:blipFill>
        <p:spPr bwMode="auto">
          <a:xfrm>
            <a:off x="5330060" y="990600"/>
            <a:ext cx="3280540" cy="3459392"/>
          </a:xfrm>
          <a:prstGeom prst="rect">
            <a:avLst/>
          </a:prstGeom>
          <a:noFill/>
          <a:ln w="9525">
            <a:noFill/>
            <a:miter lim="800000"/>
            <a:headEnd/>
            <a:tailEnd/>
          </a:ln>
        </p:spPr>
      </p:pic>
      <p:sp>
        <p:nvSpPr>
          <p:cNvPr id="5" name="TextBox 4"/>
          <p:cNvSpPr txBox="1"/>
          <p:nvPr/>
        </p:nvSpPr>
        <p:spPr>
          <a:xfrm>
            <a:off x="457200" y="4690408"/>
            <a:ext cx="8229600" cy="1938992"/>
          </a:xfrm>
          <a:prstGeom prst="rect">
            <a:avLst/>
          </a:prstGeom>
          <a:noFill/>
        </p:spPr>
        <p:txBody>
          <a:bodyPr wrap="square" rtlCol="0">
            <a:spAutoFit/>
          </a:bodyPr>
          <a:lstStyle/>
          <a:p>
            <a:pPr algn="just"/>
            <a:r>
              <a:rPr lang="en-US" sz="1200" dirty="0" smtClean="0">
                <a:latin typeface="Arial" pitchFamily="34" charset="0"/>
                <a:cs typeface="Arial" pitchFamily="34" charset="0"/>
              </a:rPr>
              <a:t>Obama sees high-speed rail as a central component of a broad transportation plan that harkens back to New Deal-type spending. Rail is a faster, more efficient, and environmentally safer way of moving people from place to place. The only trouble is that it will take decades to build a city-to-city rail network that is robust enough to convince people to get out of their cars. Even without Republicans’ steadfast refusal to consider any form of government spending, marshaling that kind of investment over such a long period is a tall order. Obama isn’t daunted. Last year, he asked Congress for an up-front investment of $50 billion for infrastructure, which he billed as an immediate vehicle for job creation. The request went no where. Now, Obama is asking for both a short-term and a long-term commitment to rebuild the nation’s roads and bridges and start developing a new network of rail systems. He still wants an immediate infusion of cash combined with a six-year reauthorization of surface transportation policy. For the White House, it’s about job creation. For Republicans, it’s about spending. How they bridge that gap will be the source of the dialogue for the coming year.</a:t>
            </a:r>
            <a:endParaRPr lang="en-US" sz="1200" dirty="0">
              <a:latin typeface="Arial" pitchFamily="34" charset="0"/>
              <a:cs typeface="Arial" pitchFamily="34" charset="0"/>
            </a:endParaRPr>
          </a:p>
        </p:txBody>
      </p:sp>
      <p:sp>
        <p:nvSpPr>
          <p:cNvPr id="6" name="TextBox 5"/>
          <p:cNvSpPr txBox="1"/>
          <p:nvPr/>
        </p:nvSpPr>
        <p:spPr>
          <a:xfrm>
            <a:off x="457200" y="838200"/>
            <a:ext cx="4648200" cy="3785652"/>
          </a:xfrm>
          <a:prstGeom prst="rect">
            <a:avLst/>
          </a:prstGeom>
          <a:noFill/>
        </p:spPr>
        <p:txBody>
          <a:bodyPr wrap="square" rtlCol="0">
            <a:spAutoFit/>
          </a:bodyPr>
          <a:lstStyle/>
          <a:p>
            <a:r>
              <a:rPr lang="en-US" sz="1200" dirty="0" smtClean="0">
                <a:latin typeface="Arial" pitchFamily="34" charset="0"/>
                <a:cs typeface="Arial" pitchFamily="34" charset="0"/>
              </a:rPr>
              <a:t>By </a:t>
            </a:r>
            <a:r>
              <a:rPr lang="en-US" sz="1200" dirty="0" smtClean="0">
                <a:latin typeface="Arial" pitchFamily="34" charset="0"/>
                <a:cs typeface="Arial" pitchFamily="34" charset="0"/>
                <a:hlinkClick r:id="rId3"/>
              </a:rPr>
              <a:t>Fawn Johnson</a:t>
            </a:r>
            <a:endParaRPr lang="en-US" sz="1200" dirty="0" smtClean="0">
              <a:latin typeface="Arial" pitchFamily="34" charset="0"/>
              <a:cs typeface="Arial" pitchFamily="34" charset="0"/>
            </a:endParaRPr>
          </a:p>
          <a:p>
            <a:r>
              <a:rPr lang="en-US" sz="1200" b="1" dirty="0" smtClean="0">
                <a:latin typeface="Arial" pitchFamily="34" charset="0"/>
                <a:cs typeface="Arial" pitchFamily="34" charset="0"/>
              </a:rPr>
              <a:t>Tuesday, January 25, 2011 | 8:14 p.m. </a:t>
            </a:r>
          </a:p>
          <a:p>
            <a:pPr algn="just"/>
            <a:r>
              <a:rPr lang="en-US" sz="1200" dirty="0" smtClean="0">
                <a:latin typeface="Arial" pitchFamily="34" charset="0"/>
                <a:cs typeface="Arial" pitchFamily="34" charset="0"/>
              </a:rPr>
              <a:t>President Obama wants 80 percent of Americans to have access to some type of high-speed rail system within 25 years, a transportation network that will cost billions if it is built right. Obama’s request is likely to land with a dead thud on Capitol Hill because even under more flush budgetary circumstances, Republicans are looking to cut high-speed rail programs.</a:t>
            </a:r>
          </a:p>
          <a:p>
            <a:pPr algn="just"/>
            <a:r>
              <a:rPr lang="en-US" sz="1200" dirty="0" smtClean="0">
                <a:latin typeface="Arial" pitchFamily="34" charset="0"/>
                <a:cs typeface="Arial" pitchFamily="34" charset="0"/>
              </a:rPr>
              <a:t>A new system of interconnected high-speed and inter-city rail “could allow you to go places in half the time it takes to travel by car. For some trips, it will be faster than flying, without the pat-down,” Obama said in his prepared remarks.</a:t>
            </a:r>
          </a:p>
          <a:p>
            <a:pPr algn="just"/>
            <a:endParaRPr lang="en-US" sz="1200" dirty="0" smtClean="0">
              <a:latin typeface="Arial" pitchFamily="34" charset="0"/>
              <a:cs typeface="Arial" pitchFamily="34" charset="0"/>
            </a:endParaRPr>
          </a:p>
          <a:p>
            <a:pPr algn="just"/>
            <a:r>
              <a:rPr lang="en-US" sz="1200" dirty="0" smtClean="0">
                <a:latin typeface="Arial" pitchFamily="34" charset="0"/>
                <a:cs typeface="Arial" pitchFamily="34" charset="0"/>
              </a:rPr>
              <a:t>In the past two years, the White House has budgeted $1 billion annually for high-speed rail, in addition to $8 billion that was devoted to the program in the economic stimulus program. House Republicans have zeroed in on that $8 billion as one of their top priorities in reclaiming stimulus funds. They consider the high-speed rail program one of the most tangible symbols of unnecessary, top-down government spending.</a:t>
            </a:r>
            <a:endParaRPr lang="en-US" sz="1200" dirty="0">
              <a:latin typeface="Arial" pitchFamily="34" charset="0"/>
              <a:cs typeface="Arial" pitchFamily="34" charset="0"/>
            </a:endParaRPr>
          </a:p>
        </p:txBody>
      </p:sp>
      <p:sp>
        <p:nvSpPr>
          <p:cNvPr id="7" name="TextBox 6"/>
          <p:cNvSpPr txBox="1"/>
          <p:nvPr/>
        </p:nvSpPr>
        <p:spPr>
          <a:xfrm>
            <a:off x="457200" y="228600"/>
            <a:ext cx="7010400" cy="584775"/>
          </a:xfrm>
          <a:prstGeom prst="rect">
            <a:avLst/>
          </a:prstGeom>
          <a:noFill/>
        </p:spPr>
        <p:txBody>
          <a:bodyPr wrap="square" rtlCol="0">
            <a:spAutoFit/>
          </a:bodyPr>
          <a:lstStyle/>
          <a:p>
            <a:r>
              <a:rPr lang="en-US" sz="1200" b="1" dirty="0" smtClean="0">
                <a:latin typeface="Arial" pitchFamily="34" charset="0"/>
                <a:cs typeface="Arial" pitchFamily="34" charset="0"/>
              </a:rPr>
              <a:t>STATE OF THE UNION: ANALYSIS</a:t>
            </a:r>
          </a:p>
          <a:p>
            <a:r>
              <a:rPr lang="en-US" sz="2000" b="1" dirty="0" smtClean="0">
                <a:latin typeface="Arial" pitchFamily="34" charset="0"/>
                <a:cs typeface="Arial" pitchFamily="34" charset="0"/>
              </a:rPr>
              <a:t>TRANSPORTATION: A Boost for High-Speed Rail</a:t>
            </a:r>
            <a:endParaRPr lang="en-US" sz="2000" b="1" dirty="0">
              <a:latin typeface="Arial" pitchFamily="34" charset="0"/>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email"/>
          <a:srcRect/>
          <a:stretch>
            <a:fillRect/>
          </a:stretch>
        </p:blipFill>
        <p:spPr bwMode="auto">
          <a:xfrm>
            <a:off x="1066800" y="0"/>
            <a:ext cx="7113456"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srcRect/>
          <a:stretch>
            <a:fillRect/>
          </a:stretch>
        </p:blipFill>
        <p:spPr bwMode="auto">
          <a:xfrm>
            <a:off x="2033588" y="2033588"/>
            <a:ext cx="5076825" cy="279082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email"/>
          <a:srcRect/>
          <a:stretch>
            <a:fillRect/>
          </a:stretch>
        </p:blipFill>
        <p:spPr bwMode="auto">
          <a:xfrm>
            <a:off x="875253" y="0"/>
            <a:ext cx="4992147" cy="6858000"/>
          </a:xfrm>
          <a:prstGeom prst="rect">
            <a:avLst/>
          </a:prstGeom>
          <a:noFill/>
          <a:ln w="9525">
            <a:noFill/>
            <a:miter lim="800000"/>
            <a:headEnd/>
            <a:tailEnd/>
          </a:ln>
        </p:spPr>
      </p:pic>
      <p:pic>
        <p:nvPicPr>
          <p:cNvPr id="11267" name="Picture 3"/>
          <p:cNvPicPr>
            <a:picLocks noChangeAspect="1" noChangeArrowheads="1"/>
          </p:cNvPicPr>
          <p:nvPr/>
        </p:nvPicPr>
        <p:blipFill>
          <a:blip r:embed="rId3" cstate="email"/>
          <a:srcRect/>
          <a:stretch>
            <a:fillRect/>
          </a:stretch>
        </p:blipFill>
        <p:spPr bwMode="auto">
          <a:xfrm>
            <a:off x="6305064" y="1"/>
            <a:ext cx="2076936" cy="6858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srcRect/>
          <a:stretch>
            <a:fillRect/>
          </a:stretch>
        </p:blipFill>
        <p:spPr bwMode="auto">
          <a:xfrm>
            <a:off x="2" y="-98609"/>
            <a:ext cx="9143998" cy="11833409"/>
          </a:xfrm>
          <a:prstGeom prst="rect">
            <a:avLst/>
          </a:prstGeom>
          <a:noFill/>
          <a:ln w="9525">
            <a:noFill/>
            <a:miter lim="800000"/>
            <a:headEnd/>
            <a:tailEnd/>
          </a:ln>
        </p:spPr>
      </p:pic>
      <p:sp>
        <p:nvSpPr>
          <p:cNvPr id="5" name="Round Single Corner Rectangle 4"/>
          <p:cNvSpPr/>
          <p:nvPr/>
        </p:nvSpPr>
        <p:spPr>
          <a:xfrm flipV="1">
            <a:off x="4267200" y="1676400"/>
            <a:ext cx="4724400" cy="2057400"/>
          </a:xfrm>
          <a:prstGeom prst="round1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4419600" y="1905000"/>
            <a:ext cx="4495800" cy="1676400"/>
          </a:xfrm>
          <a:prstGeom prst="rect">
            <a:avLst/>
          </a:prstGeom>
          <a:noFill/>
        </p:spPr>
        <p:txBody>
          <a:bodyPr wrap="square" rtlCol="0">
            <a:spAutoFit/>
          </a:bodyPr>
          <a:lstStyle/>
          <a:p>
            <a:r>
              <a:rPr lang="en-US" b="1" dirty="0" smtClean="0">
                <a:latin typeface="Arial" pitchFamily="34" charset="0"/>
                <a:cs typeface="Arial" pitchFamily="34" charset="0"/>
              </a:rPr>
              <a:t>Depths are shown in fathoms (6.0 ft.)</a:t>
            </a:r>
          </a:p>
          <a:p>
            <a:endParaRPr lang="en-US" sz="1400" b="1" dirty="0" smtClean="0">
              <a:latin typeface="Arial" pitchFamily="34" charset="0"/>
              <a:cs typeface="Arial" pitchFamily="34" charset="0"/>
            </a:endParaRPr>
          </a:p>
          <a:p>
            <a:r>
              <a:rPr lang="en-US" sz="1400" b="1" dirty="0" smtClean="0">
                <a:latin typeface="Arial" pitchFamily="34" charset="0"/>
                <a:cs typeface="Arial" pitchFamily="34" charset="0"/>
              </a:rPr>
              <a:t>We should be able to safely and effectively set our stanchions in 3 to 3 ½ fathoms or 18 ft. to 21 ft. deep waters on average and still maintain an average distance of 35 ft from the water’s surface to the rail to which the transports are attached.</a:t>
            </a:r>
            <a:endParaRPr lang="en-US" sz="1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email"/>
          <a:srcRect/>
          <a:stretch>
            <a:fillRect/>
          </a:stretch>
        </p:blipFill>
        <p:spPr bwMode="auto">
          <a:xfrm>
            <a:off x="0" y="152400"/>
            <a:ext cx="9144000" cy="647786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email"/>
          <a:srcRect/>
          <a:stretch>
            <a:fillRect/>
          </a:stretch>
        </p:blipFill>
        <p:spPr bwMode="auto">
          <a:xfrm>
            <a:off x="0" y="338070"/>
            <a:ext cx="9144000" cy="6138930"/>
          </a:xfrm>
          <a:prstGeom prst="rect">
            <a:avLst/>
          </a:prstGeom>
          <a:noFill/>
          <a:ln w="9525">
            <a:noFill/>
            <a:miter lim="800000"/>
            <a:headEnd/>
            <a:tailEnd/>
          </a:ln>
        </p:spPr>
      </p:pic>
      <p:sp>
        <p:nvSpPr>
          <p:cNvPr id="5" name="TextBox 4"/>
          <p:cNvSpPr txBox="1"/>
          <p:nvPr/>
        </p:nvSpPr>
        <p:spPr>
          <a:xfrm>
            <a:off x="1371600" y="1524000"/>
            <a:ext cx="2590800" cy="430887"/>
          </a:xfrm>
          <a:prstGeom prst="rect">
            <a:avLst/>
          </a:prstGeom>
          <a:noFill/>
        </p:spPr>
        <p:txBody>
          <a:bodyPr wrap="square" rtlCol="0">
            <a:spAutoFit/>
          </a:bodyPr>
          <a:lstStyle/>
          <a:p>
            <a:r>
              <a:rPr lang="en-US" sz="1100" b="1" dirty="0" smtClean="0">
                <a:solidFill>
                  <a:schemeClr val="bg1"/>
                </a:solidFill>
              </a:rPr>
              <a:t>Nassau International Airport to Freetown 140 mi./ 225 km</a:t>
            </a:r>
            <a:endParaRPr lang="en-US" sz="1100" b="1" dirty="0">
              <a:solidFill>
                <a:schemeClr val="bg1"/>
              </a:solidFill>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email"/>
          <a:srcRect/>
          <a:stretch>
            <a:fillRect/>
          </a:stretch>
        </p:blipFill>
        <p:spPr bwMode="auto">
          <a:xfrm>
            <a:off x="204788" y="157163"/>
            <a:ext cx="8734425" cy="654367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srcRect/>
          <a:stretch>
            <a:fillRect/>
          </a:stretch>
        </p:blipFill>
        <p:spPr bwMode="auto">
          <a:xfrm>
            <a:off x="0" y="659168"/>
            <a:ext cx="9144000" cy="57368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email"/>
          <a:srcRect/>
          <a:stretch>
            <a:fillRect/>
          </a:stretch>
        </p:blipFill>
        <p:spPr bwMode="auto">
          <a:xfrm>
            <a:off x="838200" y="0"/>
            <a:ext cx="7622574" cy="68580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srcRect/>
          <a:stretch>
            <a:fillRect/>
          </a:stretch>
        </p:blipFill>
        <p:spPr bwMode="auto">
          <a:xfrm>
            <a:off x="3" y="0"/>
            <a:ext cx="9143998" cy="118334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10453</TotalTime>
  <Words>909</Words>
  <Application>Microsoft Office PowerPoint</Application>
  <PresentationFormat>On-screen Show (4:3)</PresentationFormat>
  <Paragraphs>61</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F. Griffin</dc:creator>
  <cp:lastModifiedBy>James F. Griffin</cp:lastModifiedBy>
  <cp:revision>1047</cp:revision>
  <dcterms:created xsi:type="dcterms:W3CDTF">2011-01-23T14:23:31Z</dcterms:created>
  <dcterms:modified xsi:type="dcterms:W3CDTF">2011-03-02T14:37:51Z</dcterms:modified>
</cp:coreProperties>
</file>